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81" r:id="rId4"/>
    <p:sldId id="261" r:id="rId5"/>
    <p:sldId id="262" r:id="rId6"/>
    <p:sldId id="263" r:id="rId7"/>
    <p:sldId id="264" r:id="rId8"/>
    <p:sldId id="265" r:id="rId9"/>
    <p:sldId id="290" r:id="rId10"/>
    <p:sldId id="267" r:id="rId11"/>
    <p:sldId id="291" r:id="rId12"/>
    <p:sldId id="292" r:id="rId13"/>
    <p:sldId id="293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2" r:id="rId23"/>
    <p:sldId id="283" r:id="rId24"/>
    <p:sldId id="276" r:id="rId25"/>
    <p:sldId id="289" r:id="rId26"/>
    <p:sldId id="294" r:id="rId27"/>
    <p:sldId id="280" r:id="rId28"/>
    <p:sldId id="295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 autoAdjust="0"/>
    <p:restoredTop sz="94662" autoAdjust="0"/>
  </p:normalViewPr>
  <p:slideViewPr>
    <p:cSldViewPr>
      <p:cViewPr varScale="1">
        <p:scale>
          <a:sx n="70" d="100"/>
          <a:sy n="70" d="100"/>
        </p:scale>
        <p:origin x="-135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6.8309349262375208E-4"/>
          <c:y val="0"/>
        </c:manualLayout>
      </c:layout>
      <c:overlay val="0"/>
      <c:txPr>
        <a:bodyPr/>
        <a:lstStyle/>
        <a:p>
          <a:pPr>
            <a:defRPr sz="28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1627906976744186E-2"/>
          <c:y val="0.18823639545056867"/>
          <c:w val="0.62357993041567483"/>
          <c:h val="0.7150383202099737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Money Savers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Aged 30 or under</c:v>
                </c:pt>
                <c:pt idx="1">
                  <c:v>Unaccompanied by children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0.63</c:v>
                </c:pt>
                <c:pt idx="1">
                  <c:v>0.03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Aged 30 or under</c:v>
                </c:pt>
                <c:pt idx="1">
                  <c:v>Unaccompanied by children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0487334916468771"/>
          <c:y val="0.58375045427013927"/>
          <c:w val="0.38189913760779903"/>
          <c:h val="0.40196554059774786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50029239766081868"/>
          <c:y val="1.5731039054050829E-2"/>
        </c:manualLayout>
      </c:layout>
      <c:overlay val="0"/>
      <c:txPr>
        <a:bodyPr/>
        <a:lstStyle/>
        <a:p>
          <a:pPr>
            <a:defRPr sz="2800"/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Home Seekers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Old (41+)</c:v>
                </c:pt>
                <c:pt idx="1">
                  <c:v>Well Educated</c:v>
                </c:pt>
                <c:pt idx="2">
                  <c:v>Rent entire homes</c:v>
                </c:pt>
                <c:pt idx="3">
                  <c:v>Staying with children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0.24</c:v>
                </c:pt>
                <c:pt idx="1">
                  <c:v>0.35</c:v>
                </c:pt>
                <c:pt idx="2">
                  <c:v>0.92</c:v>
                </c:pt>
                <c:pt idx="3">
                  <c:v>0.22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2.6091820489651907E-3"/>
          <c:y val="0"/>
        </c:manualLayout>
      </c:layout>
      <c:overlay val="0"/>
      <c:txPr>
        <a:bodyPr/>
        <a:lstStyle/>
        <a:p>
          <a:pPr>
            <a:defRPr sz="2800"/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Collaborative Consumers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Backpacking</c:v>
                </c:pt>
                <c:pt idx="1">
                  <c:v>Share accomodation with host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0.55000000000000004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9130416075039804"/>
          <c:y val="0.39114083067860794"/>
          <c:w val="0.40869583924960201"/>
          <c:h val="0.47149305764260385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4492753623188406E-2"/>
          <c:y val="2.5380577427821533E-3"/>
        </c:manualLayout>
      </c:layout>
      <c:overlay val="0"/>
      <c:txPr>
        <a:bodyPr/>
        <a:lstStyle/>
        <a:p>
          <a:pPr>
            <a:defRPr sz="28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4828302712161"/>
          <c:y val="0.19582191780821917"/>
          <c:w val="0.52504629629629629"/>
          <c:h val="0.7767808219178081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Pragmatic Novelty Seekers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Aged 41+</c:v>
                </c:pt>
                <c:pt idx="1">
                  <c:v>Rent entire homes</c:v>
                </c:pt>
                <c:pt idx="2">
                  <c:v>Airbnb as a sub for an upscale hotel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0.09</c:v>
                </c:pt>
                <c:pt idx="1">
                  <c:v>0.9</c:v>
                </c:pt>
                <c:pt idx="2">
                  <c:v>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2.4963999432503371E-2"/>
          <c:y val="1.1627849150435143E-2"/>
        </c:manualLayout>
      </c:layout>
      <c:overlay val="0"/>
      <c:txPr>
        <a:bodyPr/>
        <a:lstStyle/>
        <a:p>
          <a:pPr>
            <a:defRPr sz="2800"/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Interactive Novelty Seekers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Backpacking</c:v>
                </c:pt>
                <c:pt idx="1">
                  <c:v>Share accomodation with host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0.27</c:v>
                </c:pt>
                <c:pt idx="1">
                  <c:v>0.47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0.5625</cdr:x>
      <cdr:y>0.89375</cdr:y>
    </cdr:from>
    <cdr:to>
      <cdr:x>0.6875</cdr:x>
      <cdr:y>0.95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3429000" y="3632200"/>
          <a:ext cx="762000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IN" sz="1100" dirty="0"/>
        </a:p>
      </cdr:txBody>
    </cdr:sp>
  </cdr:relSizeAnchor>
  <cdr:relSizeAnchor xmlns:cdr="http://schemas.openxmlformats.org/drawingml/2006/chartDrawing">
    <cdr:from>
      <cdr:x>0.32</cdr:x>
      <cdr:y>0.53333</cdr:y>
    </cdr:from>
    <cdr:to>
      <cdr:x>0.48459</cdr:x>
      <cdr:y>0.64583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219200" y="2357120"/>
          <a:ext cx="627099" cy="49720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800" b="1" dirty="0" smtClean="0"/>
            <a:t>63%</a:t>
          </a:r>
          <a:endParaRPr lang="en-IN" sz="1800" b="1" dirty="0"/>
        </a:p>
      </cdr:txBody>
    </cdr:sp>
  </cdr:relSizeAnchor>
  <cdr:relSizeAnchor xmlns:cdr="http://schemas.openxmlformats.org/drawingml/2006/chartDrawing">
    <cdr:from>
      <cdr:x>0.24138</cdr:x>
      <cdr:y>0.27419</cdr:y>
    </cdr:from>
    <cdr:to>
      <cdr:x>0.38091</cdr:x>
      <cdr:y>0.46169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066800" y="1295400"/>
          <a:ext cx="616689" cy="8858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IN" sz="1600" b="1" dirty="0" smtClean="0"/>
            <a:t>3%</a:t>
          </a:r>
          <a:endParaRPr lang="en-IN" sz="1600" b="1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0.34274</cdr:x>
      <cdr:y>0.34894</cdr:y>
    </cdr:from>
    <cdr:to>
      <cdr:x>0.45385</cdr:x>
      <cdr:y>0.55098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331959" y="1462425"/>
          <a:ext cx="431800" cy="8467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IN" sz="1800" b="1" dirty="0" smtClean="0"/>
            <a:t>24%</a:t>
          </a:r>
          <a:endParaRPr lang="en-IN" sz="1800" b="1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0.25597</cdr:x>
      <cdr:y>0.26</cdr:y>
    </cdr:from>
    <cdr:to>
      <cdr:x>0.42988</cdr:x>
      <cdr:y>0.5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345814" y="9906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IN" sz="1800" b="1" dirty="0" smtClean="0"/>
            <a:t>10%</a:t>
          </a:r>
          <a:endParaRPr lang="en-IN" sz="1800" b="1" dirty="0"/>
        </a:p>
      </cdr:txBody>
    </cdr:sp>
  </cdr:relSizeAnchor>
  <cdr:relSizeAnchor xmlns:cdr="http://schemas.openxmlformats.org/drawingml/2006/chartDrawing">
    <cdr:from>
      <cdr:x>0.3913</cdr:x>
      <cdr:y>0.26</cdr:y>
    </cdr:from>
    <cdr:to>
      <cdr:x>0.56522</cdr:x>
      <cdr:y>0.5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057400" y="9906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IN" sz="1800" b="1" dirty="0" smtClean="0"/>
            <a:t>9%</a:t>
          </a:r>
          <a:endParaRPr lang="en-IN" sz="1800" b="1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0.18056</cdr:x>
      <cdr:y>0.55814</cdr:y>
    </cdr:from>
    <cdr:to>
      <cdr:x>0.29167</cdr:x>
      <cdr:y>0.76017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90600" y="1828799"/>
          <a:ext cx="609600" cy="6619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IN" sz="1800" b="1" dirty="0" smtClean="0"/>
            <a:t>47%</a:t>
          </a:r>
          <a:endParaRPr lang="en-IN" sz="1800" b="1" dirty="0"/>
        </a:p>
      </cdr:txBody>
    </cdr:sp>
  </cdr:relSizeAnchor>
  <cdr:relSizeAnchor xmlns:cdr="http://schemas.openxmlformats.org/drawingml/2006/chartDrawing">
    <cdr:from>
      <cdr:x>0.41558</cdr:x>
      <cdr:y>0.41176</cdr:y>
    </cdr:from>
    <cdr:to>
      <cdr:x>0.58225</cdr:x>
      <cdr:y>0.69083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438400" y="1600200"/>
          <a:ext cx="977900" cy="10845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IN" sz="1800" b="1" dirty="0" smtClean="0"/>
            <a:t>27%</a:t>
          </a:r>
          <a:endParaRPr lang="en-IN" sz="1800" b="1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2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73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" y="0"/>
            <a:ext cx="9144000" cy="6858000"/>
          </a:xfrm>
          <a:prstGeom prst="rect">
            <a:avLst/>
          </a:prstGeom>
        </p:spPr>
      </p:pic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059349177"/>
              </p:ext>
            </p:extLst>
          </p:nvPr>
        </p:nvGraphicFramePr>
        <p:xfrm>
          <a:off x="7962" y="1017032"/>
          <a:ext cx="4800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7637684"/>
              </p:ext>
            </p:extLst>
          </p:nvPr>
        </p:nvGraphicFramePr>
        <p:xfrm>
          <a:off x="4837749" y="1031543"/>
          <a:ext cx="4349087" cy="4794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16054" y="26670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22%</a:t>
            </a: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05600" y="34290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35%</a:t>
            </a:r>
            <a:endParaRPr lang="en-IN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38800" y="396240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92%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682078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426988315"/>
              </p:ext>
            </p:extLst>
          </p:nvPr>
        </p:nvGraphicFramePr>
        <p:xfrm>
          <a:off x="-34119" y="0"/>
          <a:ext cx="4648200" cy="332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76400" y="166148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25%</a:t>
            </a:r>
            <a:endParaRPr lang="en-I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1093" y="219231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55%</a:t>
            </a:r>
            <a:endParaRPr lang="en-IN" b="1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69310716"/>
              </p:ext>
            </p:extLst>
          </p:nvPr>
        </p:nvGraphicFramePr>
        <p:xfrm>
          <a:off x="3886200" y="3048000"/>
          <a:ext cx="52578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62600" y="568273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90%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26493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8752966"/>
              </p:ext>
            </p:extLst>
          </p:nvPr>
        </p:nvGraphicFramePr>
        <p:xfrm>
          <a:off x="1828800" y="1524000"/>
          <a:ext cx="58674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94043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92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71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2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4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37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4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0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20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55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30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64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2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08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07" y="1104900"/>
            <a:ext cx="4667545" cy="464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738" y="1104900"/>
            <a:ext cx="4507262" cy="465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13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32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43000"/>
            <a:ext cx="4545393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470" y="1143000"/>
            <a:ext cx="45861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92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17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47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12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75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00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64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4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5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5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22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7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" y="1500383"/>
            <a:ext cx="4808740" cy="42083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00383"/>
            <a:ext cx="4343400" cy="42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44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38</Words>
  <Application>Microsoft Office PowerPoint</Application>
  <PresentationFormat>On-screen Show (4:3)</PresentationFormat>
  <Paragraphs>18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Roxanne</dc:creator>
  <cp:lastModifiedBy>Roxane</cp:lastModifiedBy>
  <cp:revision>34</cp:revision>
  <dcterms:created xsi:type="dcterms:W3CDTF">2006-08-16T00:00:00Z</dcterms:created>
  <dcterms:modified xsi:type="dcterms:W3CDTF">2018-08-28T16:10:40Z</dcterms:modified>
</cp:coreProperties>
</file>